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2" r:id="rId5"/>
    <p:sldId id="265" r:id="rId6"/>
    <p:sldId id="261" r:id="rId7"/>
    <p:sldId id="266" r:id="rId8"/>
    <p:sldId id="267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EAAE20-BB22-412A-B127-264A1159554B}" v="205" dt="2023-05-31T18:55:58.067"/>
    <p1510:client id="{18385C6C-4AAA-4EE1-80E4-A0534093BD99}" v="85" dt="2023-05-17T17:51:53.258"/>
    <p1510:client id="{4557F710-2905-4FBB-BEA1-269B2A8E12E2}" v="2" dt="2023-05-31T18:57:16.635"/>
    <p1510:client id="{5CDB739D-1A9B-46D3-811E-10836E03D447}" v="7" dt="2023-06-02T16:38:32.026"/>
    <p1510:client id="{877BCD18-F147-46EA-B12C-2D5B82BB7C92}" v="53" dt="2023-05-24T07:25:35.935"/>
    <p1510:client id="{ACAF6AE3-C9F1-4818-BC05-3E41029949B2}" v="17" dt="2023-05-24T01:35:37.625"/>
    <p1510:client id="{E1FBF287-BBD6-4744-9E7B-8BFF90016130}" v="25" dt="2023-05-28T01:18:14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5"/>
    <p:restoredTop sz="78779"/>
  </p:normalViewPr>
  <p:slideViewPr>
    <p:cSldViewPr>
      <p:cViewPr varScale="1">
        <p:scale>
          <a:sx n="117" d="100"/>
          <a:sy n="117" d="100"/>
        </p:scale>
        <p:origin x="249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E861C-486B-4E18-A0E9-A790238A915C}" type="datetimeFigureOut">
              <a:rPr lang="en-US" smtClean="0"/>
              <a:t>6/2/23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1066-0135-4CAA-8AD4-89A97190AC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Good Morning, everyone. My name is Qing Wang, a data scientist in AICAP team. Today, I’m going to talk about the current most popular topic: Generative AI, which is making waves around this real world. Okay, let’s begin our AI journey.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machine learning or AI, one major division is generative versus discriminative modeling, which you must be heard from any intro level machine learning course.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Discriminative model, learns a predictor given the observations and in a more formal way, it captures the conditional probability of Y given X. For example, a very classic classification model, SVM.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Discriminative models try to learn a hyperplane, or you could say a decision boundary to separate the different classes.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35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While generative models try to solve more general problem of learning a joint distribution over all variables. </a:t>
            </a:r>
            <a:r>
              <a:rPr lang="en-US" sz="1200" dirty="0"/>
              <a:t>In other words, a generative model simulates how data is generated in the real world.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32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Roboto" panose="020F0502020204030204" pitchFamily="34" charset="0"/>
              </a:rPr>
              <a:t>You must be familiar with some generative models for text generation or image generation. </a:t>
            </a:r>
          </a:p>
          <a:p>
            <a:endParaRPr lang="en-US" b="0" i="0" dirty="0">
              <a:solidFill>
                <a:srgbClr val="202124"/>
              </a:solidFill>
              <a:effectLst/>
              <a:latin typeface="Roboto" panose="020F0502020204030204" pitchFamily="34" charset="0"/>
            </a:endParaRPr>
          </a:p>
          <a:p>
            <a:r>
              <a:rPr lang="en-US" b="1" i="0" dirty="0">
                <a:solidFill>
                  <a:srgbClr val="202124"/>
                </a:solidFill>
                <a:effectLst/>
                <a:latin typeface="Roboto" panose="020F0502020204030204" pitchFamily="34" charset="0"/>
              </a:rPr>
              <a:t>Generative AI models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F0502020204030204" pitchFamily="34" charset="0"/>
              </a:rPr>
              <a:t>tackle a more difficult task than discriminative models. Generative models have to model </a:t>
            </a:r>
            <a:r>
              <a:rPr lang="en-US" b="0" i="1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more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For example, a generative model for images might capture 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correlations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like “things look likes a boat are probably going to appear near things that look like water” These are very complicated distributions.</a:t>
            </a:r>
            <a:endParaRPr lang="en-US" b="0" i="0" dirty="0">
              <a:solidFill>
                <a:srgbClr val="555555"/>
              </a:solidFill>
              <a:effectLst/>
              <a:latin typeface="Helvetica Neue" panose="02000503000000020004" pitchFamily="2" charset="0"/>
            </a:endParaRPr>
          </a:p>
          <a:p>
            <a:endParaRPr lang="en-US" b="0" i="0" dirty="0">
              <a:solidFill>
                <a:srgbClr val="555555"/>
              </a:solidFill>
              <a:effectLst/>
              <a:latin typeface="Helvetica Neue" panose="02000503000000020004" pitchFamily="2" charset="0"/>
            </a:endParaRPr>
          </a:p>
          <a:p>
            <a:r>
              <a:rPr lang="en-US" b="0" i="0" dirty="0">
                <a:solidFill>
                  <a:srgbClr val="555555"/>
                </a:solidFill>
                <a:effectLst/>
                <a:latin typeface="Helvetica Neue" panose="02000503000000020004" pitchFamily="2" charset="0"/>
              </a:rPr>
              <a:t>In contrast, a discriminative model tries to tell the difference between “boat” or “not boat” by </a:t>
            </a:r>
            <a:r>
              <a:rPr lang="en-US" b="1" i="0" dirty="0">
                <a:solidFill>
                  <a:srgbClr val="555555"/>
                </a:solidFill>
                <a:effectLst/>
                <a:latin typeface="Helvetica Neue" panose="02000503000000020004" pitchFamily="2" charset="0"/>
              </a:rPr>
              <a:t>just</a:t>
            </a:r>
            <a:r>
              <a:rPr lang="en-US" b="0" i="0" dirty="0">
                <a:solidFill>
                  <a:srgbClr val="555555"/>
                </a:solidFill>
                <a:effectLst/>
                <a:latin typeface="Helvetica Neue" panose="02000503000000020004" pitchFamily="2" charset="0"/>
              </a:rPr>
              <a:t> looking for a few significant patterns.</a:t>
            </a:r>
          </a:p>
          <a:p>
            <a:endParaRPr lang="en-US" b="0" i="0" dirty="0">
              <a:solidFill>
                <a:srgbClr val="555555"/>
              </a:solidFill>
              <a:effectLst/>
              <a:latin typeface="Helvetica Neue" panose="02000503000000020004" pitchFamily="2" charset="0"/>
            </a:endParaRPr>
          </a:p>
          <a:p>
            <a:r>
              <a:rPr lang="en-US" b="0" i="0" dirty="0">
                <a:solidFill>
                  <a:srgbClr val="555555"/>
                </a:solidFill>
                <a:effectLst/>
                <a:latin typeface="Helvetica Neue" panose="02000503000000020004" pitchFamily="2" charset="0"/>
              </a:rPr>
              <a:t>Given a large corpus of sequence data, LSTM models can be designed to learn the general structural properties of the corpus, and when given a seed input, can generate new sequences that are representative of the original corpus.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91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A generative adversarial network (GANs) is a class of machine learning frameworks for approaching generative AI, by estimating generative models via an adversarial process. </a:t>
            </a:r>
          </a:p>
          <a:p>
            <a:r>
              <a:rPr lang="en-US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GANs has two main components: generator and discriminator. Both losses from discriminator and generator are used to train for better generated results.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49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ChatGPT, a type of large language model, it is still a generative model. It tries to model the distribution of the data space. That’s why it can not capture the latest information for conversations.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04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GANs model can hardly generate sequence data, which is discrete. But some researchers solved it by coming up with </a:t>
            </a:r>
            <a:r>
              <a:rPr lang="en-US" dirty="0" err="1"/>
              <a:t>SeqGAN</a:t>
            </a:r>
            <a:r>
              <a:rPr lang="en-US" dirty="0"/>
              <a:t> model.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52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Here, we try to understand a tiny piece of the puzzle for ChatGPT through </a:t>
            </a:r>
            <a:r>
              <a:rPr lang="en-US" dirty="0" err="1"/>
              <a:t>seqGAN</a:t>
            </a:r>
            <a:r>
              <a:rPr lang="en-US" dirty="0"/>
              <a:t>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56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discriminate models tries to tell the difference between handwritten 0’s and 1’s by drawing a line in the data space, </a:t>
            </a:r>
          </a:p>
          <a:p>
            <a:r>
              <a:rPr lang="en-US" dirty="0"/>
              <a:t>While the generative model has to model the distribution throughout the data space.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30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2BAB4-8B8D-41DD-85C7-81A0CA962007}" type="datetimeFigureOut">
              <a:rPr lang="en-US" smtClean="0"/>
              <a:t>6/2/23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100066339171753/videos/heres-a-cool-animation-showing-a-support-vector-machine-svm-doing-its-thang-a-sv/1039496756442218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rb_1-zxK0fQ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362201"/>
            <a:ext cx="6858000" cy="1524000"/>
          </a:xfrm>
          <a:ln w="28575">
            <a:solidFill>
              <a:schemeClr val="tx1">
                <a:alpha val="78000"/>
              </a:schemeClr>
            </a:solidFill>
          </a:ln>
        </p:spPr>
        <p:txBody>
          <a:bodyPr/>
          <a:lstStyle/>
          <a:p>
            <a:pPr algn="l"/>
            <a:r>
              <a:rPr lang="en-US" dirty="0"/>
              <a:t>             Generative AI ...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38284" y="5454502"/>
            <a:ext cx="2007781" cy="890432"/>
          </a:xfrm>
        </p:spPr>
        <p:txBody>
          <a:bodyPr anchor="ctr">
            <a:noAutofit/>
          </a:bodyPr>
          <a:lstStyle/>
          <a:p>
            <a:pPr algn="l"/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Qing Wang, Ph.D.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06/02/2023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AC3F65-F5A3-FEC8-F01F-17A0975CE8E9}"/>
              </a:ext>
            </a:extLst>
          </p:cNvPr>
          <p:cNvCxnSpPr>
            <a:cxnSpLocks/>
          </p:cNvCxnSpPr>
          <p:nvPr/>
        </p:nvCxnSpPr>
        <p:spPr>
          <a:xfrm>
            <a:off x="1143000" y="2514600"/>
            <a:ext cx="3200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D5E87B-B7C4-1170-EE7E-D15CED02B0D5}"/>
              </a:ext>
            </a:extLst>
          </p:cNvPr>
          <p:cNvCxnSpPr>
            <a:cxnSpLocks/>
          </p:cNvCxnSpPr>
          <p:nvPr/>
        </p:nvCxnSpPr>
        <p:spPr>
          <a:xfrm>
            <a:off x="4876800" y="3733800"/>
            <a:ext cx="3124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DDD6B-040B-9CD6-5932-FBD15B085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802955"/>
            <a:ext cx="4079793" cy="1454051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>
                <a:cs typeface="Calibri"/>
              </a:rPr>
              <a:t>Discriminative models vs Generative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BB9B4E-9D93-E61E-F5A2-1185B959A6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3504" y="2421683"/>
                <a:ext cx="3574461" cy="3185128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 sz="1600" b="1" dirty="0">
                    <a:solidFill>
                      <a:schemeClr val="tx1"/>
                    </a:solidFill>
                    <a:cs typeface="Calibri"/>
                  </a:rPr>
                  <a:t>Discriminative model</a:t>
                </a:r>
                <a:r>
                  <a:rPr lang="en-US" sz="1600" dirty="0">
                    <a:solidFill>
                      <a:schemeClr val="tx1"/>
                    </a:solidFill>
                    <a:cs typeface="Calibri"/>
                  </a:rPr>
                  <a:t>:</a:t>
                </a:r>
              </a:p>
              <a:p>
                <a:pPr lvl="1"/>
                <a:r>
                  <a:rPr lang="en-US" sz="1600" dirty="0">
                    <a:cs typeface="Calibri"/>
                  </a:rPr>
                  <a:t>l</a:t>
                </a:r>
                <a:r>
                  <a:rPr lang="en-US" sz="1600" dirty="0">
                    <a:solidFill>
                      <a:schemeClr val="tx1"/>
                    </a:solidFill>
                    <a:cs typeface="Calibri"/>
                  </a:rPr>
                  <a:t>earns a predictor given the observations.</a:t>
                </a:r>
              </a:p>
              <a:p>
                <a:pPr lvl="1"/>
                <a:r>
                  <a:rPr lang="en-US" sz="1600" dirty="0">
                    <a:cs typeface="Calibri"/>
                  </a:rPr>
                  <a:t>captures the conditional probability </a:t>
                </a:r>
                <a14:m>
                  <m:oMath xmlns:m="http://schemas.openxmlformats.org/officeDocument/2006/math">
                    <m:r>
                      <a:rPr lang="en-US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𝑝</m:t>
                    </m:r>
                    <m:r>
                      <a:rPr lang="en-US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|</m:t>
                    </m:r>
                    <m:r>
                      <a:rPr lang="en-US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cs typeface="Calibri"/>
                  </a:rPr>
                  <a:t>, e.g., </a:t>
                </a:r>
                <a:r>
                  <a:rPr lang="en-US" sz="1600" dirty="0">
                    <a:solidFill>
                      <a:schemeClr val="tx1"/>
                    </a:solidFill>
                    <a:cs typeface="Calibri"/>
                    <a:hlinkClick r:id="rId3"/>
                  </a:rPr>
                  <a:t>SVM</a:t>
                </a:r>
                <a:endParaRPr lang="en-US" sz="1600" dirty="0">
                  <a:solidFill>
                    <a:schemeClr val="tx1"/>
                  </a:solidFill>
                  <a:cs typeface="Calibri"/>
                </a:endParaRPr>
              </a:p>
              <a:p>
                <a:pPr marL="457200" lvl="1" indent="0">
                  <a:buNone/>
                </a:pPr>
                <a:endParaRPr lang="en-US" sz="1600" dirty="0">
                  <a:solidFill>
                    <a:schemeClr val="tx1"/>
                  </a:solidFill>
                  <a:cs typeface="Calibri"/>
                </a:endParaRPr>
              </a:p>
              <a:p>
                <a:pPr lvl="2"/>
                <a:endParaRPr lang="en-US" sz="1600" dirty="0">
                  <a:solidFill>
                    <a:schemeClr val="tx1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BB9B4E-9D93-E61E-F5A2-1185B959A6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3504" y="2421683"/>
                <a:ext cx="3574461" cy="3185128"/>
              </a:xfrm>
              <a:blipFill>
                <a:blip r:embed="rId4"/>
                <a:stretch>
                  <a:fillRect l="-709" t="-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63680" y="-16714"/>
            <a:ext cx="4780320" cy="6874714"/>
            <a:chOff x="5818240" y="-1"/>
            <a:chExt cx="6373761" cy="687471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picture containing text, font, screenshot, diagram&#10;&#10;Description automatically generated">
            <a:extLst>
              <a:ext uri="{FF2B5EF4-FFF2-40B4-BE49-F238E27FC236}">
                <a16:creationId xmlns:a16="http://schemas.microsoft.com/office/drawing/2014/main" id="{830D7D9C-B5FF-116B-DAD5-284B96370F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0" t="6402"/>
          <a:stretch/>
        </p:blipFill>
        <p:spPr>
          <a:xfrm>
            <a:off x="5562600" y="2362200"/>
            <a:ext cx="3308564" cy="26418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03DE5F-204C-AE00-7681-6868D8A8D3A4}"/>
              </a:ext>
            </a:extLst>
          </p:cNvPr>
          <p:cNvSpPr txBox="1"/>
          <p:nvPr/>
        </p:nvSpPr>
        <p:spPr>
          <a:xfrm>
            <a:off x="630759" y="5027042"/>
            <a:ext cx="378825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Discriminative models try to learn a hyperplane to separate the different classes.</a:t>
            </a:r>
            <a:r>
              <a:rPr lang="zh-CN" altLang="en-US" sz="1400" dirty="0"/>
              <a:t> </a:t>
            </a:r>
            <a:endParaRPr lang="en-US" altLang="zh-CN" sz="1400" dirty="0"/>
          </a:p>
          <a:p>
            <a:r>
              <a:rPr lang="en-US" sz="1400" dirty="0"/>
              <a:t>- e.g., a line in a 2D space.</a:t>
            </a:r>
          </a:p>
          <a:p>
            <a:r>
              <a:rPr lang="en-US" sz="1400" dirty="0"/>
              <a:t>- or, a 2D plane in a 3D space.  </a:t>
            </a:r>
          </a:p>
        </p:txBody>
      </p:sp>
    </p:spTree>
    <p:extLst>
      <p:ext uri="{BB962C8B-B14F-4D97-AF65-F5344CB8AC3E}">
        <p14:creationId xmlns:p14="http://schemas.microsoft.com/office/powerpoint/2010/main" val="1493376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DDD6B-040B-9CD6-5932-FBD15B085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802955"/>
            <a:ext cx="3849421" cy="1454051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>
                <a:cs typeface="Calibri"/>
              </a:rPr>
              <a:t>Discriminative models vs Generative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BB9B4E-9D93-E61E-F5A2-1185B959A6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3504" y="2421683"/>
                <a:ext cx="4044696" cy="1769317"/>
              </a:xfrm>
              <a:ln>
                <a:noFill/>
              </a:ln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 sz="1600" b="1" dirty="0">
                    <a:solidFill>
                      <a:schemeClr val="tx1"/>
                    </a:solidFill>
                    <a:cs typeface="Calibri"/>
                  </a:rPr>
                  <a:t>Generative model</a:t>
                </a:r>
                <a:r>
                  <a:rPr lang="en-US" sz="1600" dirty="0">
                    <a:solidFill>
                      <a:schemeClr val="tx1"/>
                    </a:solidFill>
                    <a:cs typeface="Calibri"/>
                  </a:rPr>
                  <a:t>:</a:t>
                </a:r>
              </a:p>
              <a:p>
                <a:pPr lvl="1"/>
                <a:r>
                  <a:rPr lang="en-US" sz="1600" dirty="0">
                    <a:solidFill>
                      <a:schemeClr val="tx1"/>
                    </a:solidFill>
                    <a:cs typeface="Calibri"/>
                  </a:rPr>
                  <a:t>aims to solve the more </a:t>
                </a:r>
                <a:r>
                  <a:rPr lang="en-US" sz="1600" b="1" dirty="0">
                    <a:solidFill>
                      <a:schemeClr val="tx1"/>
                    </a:solidFill>
                    <a:cs typeface="Calibri"/>
                  </a:rPr>
                  <a:t>general</a:t>
                </a:r>
                <a:r>
                  <a:rPr lang="en-US" sz="1600" dirty="0">
                    <a:solidFill>
                      <a:schemeClr val="tx1"/>
                    </a:solidFill>
                    <a:cs typeface="Calibri"/>
                  </a:rPr>
                  <a:t> problem of learning a joint distribution over all variables.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>
                        <a:latin typeface="Cambria Math" panose="02040503050406030204" pitchFamily="18" charset="0"/>
                        <a:cs typeface="Calibri"/>
                      </a:rPr>
                      <m:t>c</m:t>
                    </m:r>
                    <m:r>
                      <m:rPr>
                        <m:nor/>
                      </m:rPr>
                      <a:rPr lang="en-US" sz="1600" dirty="0">
                        <a:cs typeface="Calibri"/>
                      </a:rPr>
                      <m:t>aptures</m:t>
                    </m:r>
                    <m:r>
                      <m:rPr>
                        <m:nor/>
                      </m:rPr>
                      <a:rPr lang="en-US" sz="1600" dirty="0">
                        <a:cs typeface="Calibri"/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cs typeface="Calibri"/>
                      </a:rPr>
                      <m:t>the</m:t>
                    </m:r>
                    <m:r>
                      <m:rPr>
                        <m:nor/>
                      </m:rPr>
                      <a:rPr lang="en-US" sz="1600" dirty="0">
                        <a:cs typeface="Calibri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dirty="0" smtClean="0">
                        <a:cs typeface="Calibri"/>
                      </a:rPr>
                      <m:t>joint</m:t>
                    </m:r>
                    <m:r>
                      <m:rPr>
                        <m:nor/>
                      </m:rPr>
                      <a:rPr lang="en-US" sz="1600" dirty="0">
                        <a:cs typeface="Calibri"/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cs typeface="Calibri"/>
                      </a:rPr>
                      <m:t>probabilit</m:t>
                    </m:r>
                    <m:r>
                      <m:rPr>
                        <m:sty m:val="p"/>
                      </m:rPr>
                      <a:rPr lang="en-US" sz="1600" i="1" dirty="0" smtClean="0">
                        <a:latin typeface="Cambria Math" panose="02040503050406030204" pitchFamily="18" charset="0"/>
                        <a:cs typeface="Calibri"/>
                      </a:rPr>
                      <m:t>y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a:rPr lang="en-US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𝑝</m:t>
                    </m:r>
                    <m:r>
                      <a:rPr lang="en-US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cs typeface="Calibri"/>
                  </a:rPr>
                  <a:t>, e.g., Naïve </a:t>
                </a:r>
                <a:r>
                  <a:rPr lang="en-US" sz="1600" dirty="0">
                    <a:cs typeface="Calibri"/>
                  </a:rPr>
                  <a:t>B</a:t>
                </a:r>
                <a:r>
                  <a:rPr lang="en-US" sz="1600" dirty="0">
                    <a:solidFill>
                      <a:schemeClr val="tx1"/>
                    </a:solidFill>
                    <a:cs typeface="Calibri"/>
                  </a:rPr>
                  <a:t>ayes.</a:t>
                </a:r>
              </a:p>
              <a:p>
                <a:pPr lvl="1"/>
                <a:endParaRPr lang="en-US" sz="1600" dirty="0">
                  <a:solidFill>
                    <a:schemeClr val="tx1"/>
                  </a:solidFill>
                  <a:cs typeface="Calibri"/>
                </a:endParaRPr>
              </a:p>
              <a:p>
                <a:pPr lvl="1"/>
                <a:endParaRPr lang="en-US" sz="1600" dirty="0">
                  <a:solidFill>
                    <a:schemeClr val="tx1"/>
                  </a:solidFill>
                  <a:cs typeface="Calibri"/>
                </a:endParaRPr>
              </a:p>
              <a:p>
                <a:pPr lvl="1"/>
                <a:endParaRPr lang="en-US" sz="1600" dirty="0">
                  <a:solidFill>
                    <a:schemeClr val="tx1"/>
                  </a:solidFill>
                  <a:cs typeface="Calibri"/>
                </a:endParaRPr>
              </a:p>
              <a:p>
                <a:pPr lvl="1"/>
                <a:endParaRPr lang="en-US" sz="1600" dirty="0">
                  <a:solidFill>
                    <a:schemeClr val="tx1"/>
                  </a:solidFill>
                  <a:cs typeface="Calibri"/>
                </a:endParaRPr>
              </a:p>
              <a:p>
                <a:pPr marL="457200" lvl="1" indent="0">
                  <a:buNone/>
                </a:pPr>
                <a:endParaRPr lang="en-US" sz="1600" dirty="0">
                  <a:solidFill>
                    <a:schemeClr val="tx1"/>
                  </a:solidFill>
                  <a:cs typeface="Calibri"/>
                </a:endParaRPr>
              </a:p>
              <a:p>
                <a:pPr marL="457200" lvl="1" indent="0">
                  <a:buNone/>
                </a:pPr>
                <a:endParaRPr lang="en-US" sz="1600" dirty="0">
                  <a:solidFill>
                    <a:schemeClr val="tx1"/>
                  </a:solidFill>
                  <a:cs typeface="Calibri"/>
                </a:endParaRPr>
              </a:p>
              <a:p>
                <a:pPr marL="914400" lvl="2" indent="0">
                  <a:buNone/>
                </a:pPr>
                <a:endParaRPr lang="en-US" sz="1600" dirty="0">
                  <a:solidFill>
                    <a:schemeClr val="tx1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BB9B4E-9D93-E61E-F5A2-1185B959A6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3504" y="2421683"/>
                <a:ext cx="4044696" cy="1769317"/>
              </a:xfrm>
              <a:blipFill>
                <a:blip r:embed="rId3"/>
                <a:stretch>
                  <a:fillRect l="-625" t="-709" r="-3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26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63680" y="-16714"/>
            <a:ext cx="4780320" cy="6874714"/>
            <a:chOff x="5818240" y="-1"/>
            <a:chExt cx="6373761" cy="6874714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28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0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A blue and yellow dots with a red triangle&#10;&#10;Description automatically generated with low confidence">
            <a:extLst>
              <a:ext uri="{FF2B5EF4-FFF2-40B4-BE49-F238E27FC236}">
                <a16:creationId xmlns:a16="http://schemas.microsoft.com/office/drawing/2014/main" id="{09488C5A-8B33-62A2-276E-366DF542C7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" t="1544" r="3748" b="5339"/>
          <a:stretch/>
        </p:blipFill>
        <p:spPr>
          <a:xfrm>
            <a:off x="5715000" y="2257006"/>
            <a:ext cx="3048000" cy="28483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2DDE892-208F-E7F5-C63D-72CEB8B9B77F}"/>
              </a:ext>
            </a:extLst>
          </p:cNvPr>
          <p:cNvSpPr/>
          <p:nvPr/>
        </p:nvSpPr>
        <p:spPr>
          <a:xfrm>
            <a:off x="768939" y="5038400"/>
            <a:ext cx="3574461" cy="60040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dirty="0"/>
              <a:t>In other words, a generative model simulates how data is generated in the real world. </a:t>
            </a:r>
          </a:p>
        </p:txBody>
      </p:sp>
    </p:spTree>
    <p:extLst>
      <p:ext uri="{BB962C8B-B14F-4D97-AF65-F5344CB8AC3E}">
        <p14:creationId xmlns:p14="http://schemas.microsoft.com/office/powerpoint/2010/main" val="398000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DDD6B-040B-9CD6-5932-FBD15B085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61" y="374782"/>
            <a:ext cx="5187696" cy="1454051"/>
          </a:xfrm>
        </p:spPr>
        <p:txBody>
          <a:bodyPr>
            <a:noAutofit/>
          </a:bodyPr>
          <a:lstStyle/>
          <a:p>
            <a:pPr algn="l"/>
            <a:r>
              <a:rPr lang="en-US" sz="3100" i="0" dirty="0">
                <a:solidFill>
                  <a:srgbClr val="202124"/>
                </a:solidFill>
                <a:effectLst/>
              </a:rPr>
              <a:t>Generative AI Models Are Hard</a:t>
            </a:r>
            <a:br>
              <a:rPr lang="en-US" sz="3200" i="0" dirty="0">
                <a:solidFill>
                  <a:srgbClr val="202124"/>
                </a:solidFill>
                <a:effectLst/>
              </a:rPr>
            </a:br>
            <a:endParaRPr lang="en-US" sz="3200" i="0" dirty="0">
              <a:solidFill>
                <a:srgbClr val="202124"/>
              </a:solidFill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B9B4E-9D93-E61E-F5A2-1185B959A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068" y="1493619"/>
            <a:ext cx="8620011" cy="1485263"/>
          </a:xfr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b="1" dirty="0">
                <a:solidFill>
                  <a:schemeClr val="tx1"/>
                </a:solidFill>
                <a:cs typeface="Calibri"/>
              </a:rPr>
              <a:t>Many generative models</a:t>
            </a:r>
            <a:r>
              <a:rPr lang="en-US" sz="1600" dirty="0">
                <a:solidFill>
                  <a:schemeClr val="tx1"/>
                </a:solidFill>
                <a:cs typeface="Calibri"/>
              </a:rPr>
              <a:t>:</a:t>
            </a:r>
          </a:p>
          <a:p>
            <a:pPr lvl="1"/>
            <a:r>
              <a:rPr lang="en-US" sz="1600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Text generation</a:t>
            </a:r>
            <a:r>
              <a:rPr lang="en-US" sz="1600" dirty="0">
                <a:cs typeface="Calibri"/>
              </a:rPr>
              <a:t>: Long Short-Term Memory Networks (LSTMs), Recurrent Neural Networks (RNNs), GRUs, etc.</a:t>
            </a:r>
          </a:p>
          <a:p>
            <a:pPr lvl="1"/>
            <a:r>
              <a:rPr lang="en-US" sz="1600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Image generation</a:t>
            </a:r>
            <a:r>
              <a:rPr lang="en-US" sz="1600" dirty="0">
                <a:cs typeface="Calibri"/>
              </a:rPr>
              <a:t>: Generative Adversarial Networks (GAN), </a:t>
            </a:r>
            <a:r>
              <a:rPr lang="en-US" sz="1600" dirty="0" err="1">
                <a:cs typeface="Calibri"/>
              </a:rPr>
              <a:t>SeqGAN</a:t>
            </a:r>
            <a:r>
              <a:rPr lang="en-US" sz="1600" dirty="0">
                <a:cs typeface="Calibri"/>
              </a:rPr>
              <a:t>, </a:t>
            </a:r>
            <a:r>
              <a:rPr lang="en-US" sz="1600" dirty="0" err="1">
                <a:cs typeface="Calibri"/>
              </a:rPr>
              <a:t>GraphGAN</a:t>
            </a:r>
            <a:r>
              <a:rPr lang="en-US" sz="1600" dirty="0">
                <a:cs typeface="Calibri"/>
              </a:rPr>
              <a:t>, </a:t>
            </a:r>
            <a:r>
              <a:rPr lang="en-US" sz="1600" dirty="0" err="1">
                <a:cs typeface="Calibri"/>
              </a:rPr>
              <a:t>AttentionGAN</a:t>
            </a:r>
            <a:r>
              <a:rPr lang="en-US" sz="1600" dirty="0">
                <a:cs typeface="Calibri"/>
              </a:rPr>
              <a:t>, etc.</a:t>
            </a:r>
          </a:p>
          <a:p>
            <a:pPr marL="457200" lvl="1" indent="0">
              <a:buNone/>
            </a:pPr>
            <a:endParaRPr lang="en-US" sz="1600" dirty="0">
              <a:solidFill>
                <a:schemeClr val="tx1"/>
              </a:solidFill>
              <a:cs typeface="Calibri"/>
            </a:endParaRPr>
          </a:p>
          <a:p>
            <a:pPr marL="457200" lvl="1" indent="0">
              <a:buNone/>
            </a:pPr>
            <a:endParaRPr lang="en-US" sz="1600" dirty="0">
              <a:solidFill>
                <a:schemeClr val="tx1"/>
              </a:solidFill>
              <a:cs typeface="Calibri"/>
            </a:endParaRPr>
          </a:p>
          <a:p>
            <a:pPr marL="914400" lvl="2" indent="0">
              <a:buNone/>
            </a:pPr>
            <a:endParaRPr lang="en-US" sz="1600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15" name="Picture 14" descr="A boat in the water&#10;&#10;Description automatically generated with medium confidence">
            <a:extLst>
              <a:ext uri="{FF2B5EF4-FFF2-40B4-BE49-F238E27FC236}">
                <a16:creationId xmlns:a16="http://schemas.microsoft.com/office/drawing/2014/main" id="{3CABFF17-78B1-C8F2-D682-4D09C3758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093" y="4160047"/>
            <a:ext cx="1287443" cy="820633"/>
          </a:xfrm>
          <a:prstGeom prst="rect">
            <a:avLst/>
          </a:prstGeom>
        </p:spPr>
      </p:pic>
      <p:pic>
        <p:nvPicPr>
          <p:cNvPr id="17" name="Picture 16" descr="A tail of a whale in the ocean&#10;&#10;Description automatically generated with medium confidence">
            <a:extLst>
              <a:ext uri="{FF2B5EF4-FFF2-40B4-BE49-F238E27FC236}">
                <a16:creationId xmlns:a16="http://schemas.microsoft.com/office/drawing/2014/main" id="{D7DDB1F4-33A5-CD0F-1991-488475E76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569048"/>
            <a:ext cx="1177638" cy="75555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70A052-5C2B-5425-31BE-4F51CE93260A}"/>
              </a:ext>
            </a:extLst>
          </p:cNvPr>
          <p:cNvCxnSpPr>
            <a:cxnSpLocks/>
          </p:cNvCxnSpPr>
          <p:nvPr/>
        </p:nvCxnSpPr>
        <p:spPr>
          <a:xfrm>
            <a:off x="4793130" y="3949995"/>
            <a:ext cx="0" cy="25092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5" descr="A picture containing mammal, aquatic mammal, marine mammal, whale&#10;&#10;Description automatically generated">
            <a:extLst>
              <a:ext uri="{FF2B5EF4-FFF2-40B4-BE49-F238E27FC236}">
                <a16:creationId xmlns:a16="http://schemas.microsoft.com/office/drawing/2014/main" id="{C21A23C5-D400-2FF6-16B2-6C9243889B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07"/>
          <a:stretch/>
        </p:blipFill>
        <p:spPr>
          <a:xfrm>
            <a:off x="7445870" y="4648820"/>
            <a:ext cx="1202801" cy="70962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E8AB6840-1F73-6B2F-E4B7-3BE88F86EC63}"/>
              </a:ext>
            </a:extLst>
          </p:cNvPr>
          <p:cNvSpPr txBox="1"/>
          <p:nvPr/>
        </p:nvSpPr>
        <p:spPr>
          <a:xfrm>
            <a:off x="908273" y="4994488"/>
            <a:ext cx="42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55" name="Picture 54" descr="A boat in the water&#10;&#10;Description automatically generated with low confidence">
            <a:extLst>
              <a:ext uri="{FF2B5EF4-FFF2-40B4-BE49-F238E27FC236}">
                <a16:creationId xmlns:a16="http://schemas.microsoft.com/office/drawing/2014/main" id="{879FAA02-DE1D-6423-5DA0-BBE7B6BC1F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604128"/>
            <a:ext cx="1362503" cy="892198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F078A72-9823-0945-C716-88EEE40CE32F}"/>
              </a:ext>
            </a:extLst>
          </p:cNvPr>
          <p:cNvSpPr txBox="1"/>
          <p:nvPr/>
        </p:nvSpPr>
        <p:spPr>
          <a:xfrm>
            <a:off x="3051864" y="5535873"/>
            <a:ext cx="1139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AI Generated </a:t>
            </a:r>
          </a:p>
        </p:txBody>
      </p:sp>
      <p:pic>
        <p:nvPicPr>
          <p:cNvPr id="59" name="Picture 58" descr="A boat on the water&#10;&#10;Description automatically generated with low confidence">
            <a:extLst>
              <a:ext uri="{FF2B5EF4-FFF2-40B4-BE49-F238E27FC236}">
                <a16:creationId xmlns:a16="http://schemas.microsoft.com/office/drawing/2014/main" id="{A4D4480A-1E85-A0FD-2FDE-E7113E2908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24" y="5361795"/>
            <a:ext cx="1390721" cy="938736"/>
          </a:xfrm>
          <a:prstGeom prst="rect">
            <a:avLst/>
          </a:prstGeom>
        </p:spPr>
      </p:pic>
      <p:pic>
        <p:nvPicPr>
          <p:cNvPr id="63" name="Picture 62" descr="A painting of a sailboat in the water&#10;&#10;Description automatically generated with low confidence">
            <a:extLst>
              <a:ext uri="{FF2B5EF4-FFF2-40B4-BE49-F238E27FC236}">
                <a16:creationId xmlns:a16="http://schemas.microsoft.com/office/drawing/2014/main" id="{06B0710E-101B-AD21-1864-28945271249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" b="-939"/>
          <a:stretch/>
        </p:blipFill>
        <p:spPr>
          <a:xfrm>
            <a:off x="578857" y="4191000"/>
            <a:ext cx="1402343" cy="892198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49AF737C-7507-0923-901F-22A8176BBB87}"/>
              </a:ext>
            </a:extLst>
          </p:cNvPr>
          <p:cNvSpPr txBox="1"/>
          <p:nvPr/>
        </p:nvSpPr>
        <p:spPr>
          <a:xfrm>
            <a:off x="6194344" y="3426023"/>
            <a:ext cx="184936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rgbClr val="202124"/>
                </a:solidFill>
                <a:effectLst/>
              </a:rPr>
              <a:t>Discriminative Models</a:t>
            </a:r>
            <a:endParaRPr lang="en-US" sz="1400" b="1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CA9CEE7-AB92-B159-6316-18D1AF667543}"/>
              </a:ext>
            </a:extLst>
          </p:cNvPr>
          <p:cNvSpPr txBox="1"/>
          <p:nvPr/>
        </p:nvSpPr>
        <p:spPr>
          <a:xfrm>
            <a:off x="5149853" y="5051426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5323784-03DB-0FEF-C0F7-AF62BCD23FD3}"/>
              </a:ext>
            </a:extLst>
          </p:cNvPr>
          <p:cNvSpPr txBox="1"/>
          <p:nvPr/>
        </p:nvSpPr>
        <p:spPr>
          <a:xfrm>
            <a:off x="7954264" y="5489037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5DB1245-9E3D-63D8-1762-1B957251D9D4}"/>
              </a:ext>
            </a:extLst>
          </p:cNvPr>
          <p:cNvSpPr txBox="1"/>
          <p:nvPr/>
        </p:nvSpPr>
        <p:spPr>
          <a:xfrm>
            <a:off x="1654256" y="3426023"/>
            <a:ext cx="161702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1" i="0" dirty="0">
                <a:solidFill>
                  <a:srgbClr val="202124"/>
                </a:solidFill>
                <a:effectLst/>
              </a:rPr>
              <a:t>Generative </a:t>
            </a:r>
            <a:r>
              <a:rPr lang="en-US" sz="1400" b="1" dirty="0">
                <a:solidFill>
                  <a:srgbClr val="202124"/>
                </a:solidFill>
              </a:rPr>
              <a:t>Models</a:t>
            </a:r>
            <a:endParaRPr lang="en-US" sz="1400" b="1" dirty="0"/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D10D38C-767E-1527-E1A6-587D53D7AC59}"/>
              </a:ext>
            </a:extLst>
          </p:cNvPr>
          <p:cNvCxnSpPr>
            <a:cxnSpLocks/>
          </p:cNvCxnSpPr>
          <p:nvPr/>
        </p:nvCxnSpPr>
        <p:spPr>
          <a:xfrm>
            <a:off x="2133600" y="5144889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EE78C0D-43E9-B33E-5CFE-E71620DBB97A}"/>
              </a:ext>
            </a:extLst>
          </p:cNvPr>
          <p:cNvCxnSpPr>
            <a:cxnSpLocks/>
          </p:cNvCxnSpPr>
          <p:nvPr/>
        </p:nvCxnSpPr>
        <p:spPr>
          <a:xfrm flipV="1">
            <a:off x="5544301" y="4196315"/>
            <a:ext cx="2152339" cy="206321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EA0F6B2-2DEA-B997-4B4B-92DBF3FCBCE3}"/>
              </a:ext>
            </a:extLst>
          </p:cNvPr>
          <p:cNvSpPr txBox="1"/>
          <p:nvPr/>
        </p:nvSpPr>
        <p:spPr>
          <a:xfrm>
            <a:off x="1735774" y="3726099"/>
            <a:ext cx="161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capture correlations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F4EB87-BA94-F12E-5A82-0A74BC7AF684}"/>
              </a:ext>
            </a:extLst>
          </p:cNvPr>
          <p:cNvSpPr txBox="1"/>
          <p:nvPr/>
        </p:nvSpPr>
        <p:spPr>
          <a:xfrm>
            <a:off x="6182922" y="3733800"/>
            <a:ext cx="203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capture significant patterns</a:t>
            </a:r>
          </a:p>
        </p:txBody>
      </p:sp>
    </p:spTree>
    <p:extLst>
      <p:ext uri="{BB962C8B-B14F-4D97-AF65-F5344CB8AC3E}">
        <p14:creationId xmlns:p14="http://schemas.microsoft.com/office/powerpoint/2010/main" val="3308390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DDD6B-040B-9CD6-5932-FBD15B085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627" y="152400"/>
            <a:ext cx="6711696" cy="1180537"/>
          </a:xfrm>
        </p:spPr>
        <p:txBody>
          <a:bodyPr>
            <a:noAutofit/>
          </a:bodyPr>
          <a:lstStyle/>
          <a:p>
            <a:pPr algn="l"/>
            <a:r>
              <a:rPr lang="en-US" sz="3100" i="0" dirty="0">
                <a:solidFill>
                  <a:srgbClr val="202124"/>
                </a:solidFill>
                <a:effectLst/>
              </a:rPr>
              <a:t>Generative AI Models Are Hard</a:t>
            </a:r>
            <a:endParaRPr lang="en-US" sz="3200" i="0" dirty="0">
              <a:solidFill>
                <a:srgbClr val="202124"/>
              </a:solidFill>
              <a:effectLst/>
            </a:endParaRPr>
          </a:p>
        </p:txBody>
      </p:sp>
      <p:pic>
        <p:nvPicPr>
          <p:cNvPr id="5" name="Picture 4" descr="A red and green text&#10;&#10;Description automatically generated with low confidence">
            <a:extLst>
              <a:ext uri="{FF2B5EF4-FFF2-40B4-BE49-F238E27FC236}">
                <a16:creationId xmlns:a16="http://schemas.microsoft.com/office/drawing/2014/main" id="{184B420C-29EB-9B9F-CD19-294C8A9D2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40" y="4564216"/>
            <a:ext cx="5638800" cy="745838"/>
          </a:xfrm>
          <a:prstGeom prst="rect">
            <a:avLst/>
          </a:prstGeom>
        </p:spPr>
      </p:pic>
      <p:pic>
        <p:nvPicPr>
          <p:cNvPr id="9" name="Picture 8" descr="A diagram of a sample&#10;&#10;Description automatically generated with low confidence">
            <a:extLst>
              <a:ext uri="{FF2B5EF4-FFF2-40B4-BE49-F238E27FC236}">
                <a16:creationId xmlns:a16="http://schemas.microsoft.com/office/drawing/2014/main" id="{EC5E4ADD-DC0C-AC63-73C5-4B668F0842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t="7040" r="4275" b="4938"/>
          <a:stretch/>
        </p:blipFill>
        <p:spPr>
          <a:xfrm>
            <a:off x="1711083" y="1344605"/>
            <a:ext cx="5943600" cy="2495262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02F341C8-B035-3CAD-ECF2-32F25620B0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5" b="14114"/>
          <a:stretch/>
        </p:blipFill>
        <p:spPr>
          <a:xfrm>
            <a:off x="2025758" y="5436050"/>
            <a:ext cx="5661582" cy="6769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F0D494-C692-C325-6626-79376C88F700}"/>
              </a:ext>
            </a:extLst>
          </p:cNvPr>
          <p:cNvSpPr txBox="1"/>
          <p:nvPr/>
        </p:nvSpPr>
        <p:spPr>
          <a:xfrm>
            <a:off x="712089" y="2407570"/>
            <a:ext cx="77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GANs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87BDED-70BA-4597-F733-F34286652EA2}"/>
              </a:ext>
            </a:extLst>
          </p:cNvPr>
          <p:cNvSpPr txBox="1"/>
          <p:nvPr/>
        </p:nvSpPr>
        <p:spPr>
          <a:xfrm>
            <a:off x="2048540" y="4191000"/>
            <a:ext cx="368038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u="sng" dirty="0">
                <a:solidFill>
                  <a:srgbClr val="FF0000"/>
                </a:solidFill>
              </a:rPr>
              <a:t>Do I look like Benjamin Franklin?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1A056D-0E30-DA72-CF79-64D808D008A1}"/>
              </a:ext>
            </a:extLst>
          </p:cNvPr>
          <p:cNvSpPr txBox="1"/>
          <p:nvPr/>
        </p:nvSpPr>
        <p:spPr>
          <a:xfrm>
            <a:off x="2048540" y="6124709"/>
            <a:ext cx="39624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u="sng" dirty="0">
                <a:solidFill>
                  <a:schemeClr val="accent3">
                    <a:lumMod val="75000"/>
                  </a:schemeClr>
                </a:solidFill>
              </a:rPr>
              <a:t>Lol, I am a real image!</a:t>
            </a:r>
          </a:p>
        </p:txBody>
      </p:sp>
    </p:spTree>
    <p:extLst>
      <p:ext uri="{BB962C8B-B14F-4D97-AF65-F5344CB8AC3E}">
        <p14:creationId xmlns:p14="http://schemas.microsoft.com/office/powerpoint/2010/main" val="3052536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DDD6B-040B-9CD6-5932-FBD15B085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46149"/>
            <a:ext cx="6178296" cy="1454051"/>
          </a:xfrm>
        </p:spPr>
        <p:txBody>
          <a:bodyPr>
            <a:normAutofit/>
          </a:bodyPr>
          <a:lstStyle/>
          <a:p>
            <a:pPr algn="l"/>
            <a:r>
              <a:rPr lang="en-US" sz="3100" dirty="0">
                <a:cs typeface="Calibri"/>
              </a:rPr>
              <a:t>ChatGPT AI Bots Conversation</a:t>
            </a:r>
          </a:p>
        </p:txBody>
      </p:sp>
      <p:pic>
        <p:nvPicPr>
          <p:cNvPr id="4" name="Picture 3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A4C1B155-FF4A-8190-0EA2-93E566EB3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542" y="2059898"/>
            <a:ext cx="2747643" cy="21400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931B67-5BF4-DB37-C8D0-412BA4DFD5DB}"/>
              </a:ext>
            </a:extLst>
          </p:cNvPr>
          <p:cNvSpPr txBox="1"/>
          <p:nvPr/>
        </p:nvSpPr>
        <p:spPr>
          <a:xfrm>
            <a:off x="533400" y="2057400"/>
            <a:ext cx="5141107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dirty="0">
                <a:hlinkClick r:id="rId4"/>
              </a:rPr>
              <a:t>https://youtu.be/rb_1-zxK0fQ</a:t>
            </a:r>
            <a:endParaRPr lang="en-US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dirty="0"/>
              <a:t>Two AI Bots Conversation written by ChatGPT.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GPT-3</a:t>
            </a:r>
            <a:r>
              <a:rPr lang="en-US" dirty="0">
                <a:ea typeface="+mn-lt"/>
                <a:cs typeface="+mn-lt"/>
              </a:rPr>
              <a:t>, a state-of-the-art language model made up of </a:t>
            </a:r>
            <a:r>
              <a:rPr lang="en-US" b="1" dirty="0">
                <a:solidFill>
                  <a:srgbClr val="FF0000"/>
                </a:solidFill>
                <a:ea typeface="+mn-lt"/>
                <a:cs typeface="+mn-lt"/>
              </a:rPr>
              <a:t>175 </a:t>
            </a:r>
            <a:r>
              <a:rPr lang="en-US" dirty="0">
                <a:ea typeface="+mn-lt"/>
                <a:cs typeface="+mn-lt"/>
              </a:rPr>
              <a:t>billion parameters, while 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GPT-2</a:t>
            </a:r>
            <a:r>
              <a:rPr lang="en-US" dirty="0">
                <a:ea typeface="+mn-lt"/>
                <a:cs typeface="+mn-lt"/>
              </a:rPr>
              <a:t> model with only </a:t>
            </a:r>
            <a:r>
              <a:rPr lang="en-US" b="1" dirty="0">
                <a:solidFill>
                  <a:srgbClr val="FF0000"/>
                </a:solidFill>
                <a:ea typeface="+mn-lt"/>
                <a:cs typeface="+mn-lt"/>
              </a:rPr>
              <a:t>1.5</a:t>
            </a:r>
            <a:r>
              <a:rPr lang="en-US" dirty="0">
                <a:ea typeface="+mn-lt"/>
                <a:cs typeface="+mn-lt"/>
              </a:rPr>
              <a:t> billion parameters.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FA2BEA-C793-1810-53DE-DED90E6702B4}"/>
              </a:ext>
            </a:extLst>
          </p:cNvPr>
          <p:cNvSpPr txBox="1"/>
          <p:nvPr/>
        </p:nvSpPr>
        <p:spPr>
          <a:xfrm>
            <a:off x="533400" y="5867401"/>
            <a:ext cx="5141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FF0000"/>
                </a:solidFill>
                <a:effectLst/>
                <a:latin typeface="Google Sans"/>
              </a:rPr>
              <a:t>GPT-4 </a:t>
            </a:r>
            <a:r>
              <a:rPr lang="en-US" sz="1000" b="0" i="0" dirty="0">
                <a:solidFill>
                  <a:srgbClr val="202124"/>
                </a:solidFill>
                <a:effectLst/>
                <a:latin typeface="Google Sans"/>
              </a:rPr>
              <a:t>is reportedly about six times larger than GPT-3</a:t>
            </a:r>
            <a:r>
              <a:rPr lang="en-US" sz="1000" b="0" i="0" dirty="0">
                <a:solidFill>
                  <a:srgbClr val="202124"/>
                </a:solidFill>
                <a:effectLst/>
                <a:latin typeface="Google Sans"/>
                <a:ea typeface="+mn-lt"/>
                <a:cs typeface="+mn-lt"/>
              </a:rPr>
              <a:t>.</a:t>
            </a:r>
            <a:r>
              <a:rPr lang="en-US" sz="1000" dirty="0">
                <a:ea typeface="+mn-lt"/>
                <a:cs typeface="+mn-lt"/>
              </a:rPr>
              <a:t> </a:t>
            </a:r>
            <a:endParaRPr lang="en-US" sz="1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507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DDD6B-040B-9CD6-5932-FBD15B085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5943600" cy="923331"/>
          </a:xfrm>
        </p:spPr>
        <p:txBody>
          <a:bodyPr>
            <a:normAutofit/>
          </a:bodyPr>
          <a:lstStyle/>
          <a:p>
            <a:pPr algn="l"/>
            <a:r>
              <a:rPr lang="en-US" sz="3100" dirty="0">
                <a:cs typeface="Calibri"/>
              </a:rPr>
              <a:t>Understanding ChatGPT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3A313E-54A1-7DA2-D894-EB3118D9F65F}"/>
              </a:ext>
            </a:extLst>
          </p:cNvPr>
          <p:cNvSpPr/>
          <p:nvPr/>
        </p:nvSpPr>
        <p:spPr>
          <a:xfrm>
            <a:off x="1633991" y="2551581"/>
            <a:ext cx="2222117" cy="113665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sz="1400" dirty="0"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74602F-2FE3-6C7E-EB29-F79BE2FDB753}"/>
              </a:ext>
            </a:extLst>
          </p:cNvPr>
          <p:cNvSpPr/>
          <p:nvPr/>
        </p:nvSpPr>
        <p:spPr>
          <a:xfrm>
            <a:off x="2024542" y="2783359"/>
            <a:ext cx="585039" cy="450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F9CD95-805B-02AD-E9C7-AA44B0424BEF}"/>
              </a:ext>
            </a:extLst>
          </p:cNvPr>
          <p:cNvSpPr/>
          <p:nvPr/>
        </p:nvSpPr>
        <p:spPr>
          <a:xfrm>
            <a:off x="2838181" y="2783359"/>
            <a:ext cx="618389" cy="450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719E9B-3E32-0283-372C-6CCA7100D5D7}"/>
              </a:ext>
            </a:extLst>
          </p:cNvPr>
          <p:cNvSpPr txBox="1"/>
          <p:nvPr/>
        </p:nvSpPr>
        <p:spPr>
          <a:xfrm>
            <a:off x="4592165" y="3897868"/>
            <a:ext cx="238824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update parameters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3FF222-8D51-A60E-DEE8-FCEF8BC6A7D1}"/>
              </a:ext>
            </a:extLst>
          </p:cNvPr>
          <p:cNvSpPr/>
          <p:nvPr/>
        </p:nvSpPr>
        <p:spPr>
          <a:xfrm>
            <a:off x="4659859" y="2547936"/>
            <a:ext cx="1768006" cy="114617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Discriminator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F017537-D74C-C35B-88D4-9D60DF25FD09}"/>
              </a:ext>
            </a:extLst>
          </p:cNvPr>
          <p:cNvCxnSpPr>
            <a:cxnSpLocks/>
            <a:stCxn id="3" idx="3"/>
            <a:endCxn id="9" idx="1"/>
          </p:cNvCxnSpPr>
          <p:nvPr/>
        </p:nvCxnSpPr>
        <p:spPr>
          <a:xfrm>
            <a:off x="3856108" y="3119907"/>
            <a:ext cx="803751" cy="11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FB8F65E-117C-95FE-A207-65FDC9FD43FB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427865" y="3121024"/>
            <a:ext cx="426825" cy="122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DE1C04-F38F-CBD4-F510-1678EDF82EFA}"/>
              </a:ext>
            </a:extLst>
          </p:cNvPr>
          <p:cNvSpPr txBox="1"/>
          <p:nvPr/>
        </p:nvSpPr>
        <p:spPr>
          <a:xfrm>
            <a:off x="6842594" y="2968910"/>
            <a:ext cx="1768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Scalar (</a:t>
            </a:r>
            <a:r>
              <a:rPr lang="en-US" sz="1800" dirty="0">
                <a:solidFill>
                  <a:srgbClr val="C00000"/>
                </a:solidFill>
              </a:rPr>
              <a:t>REWARD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5CAA848-E3ED-EB53-BAAE-70E980D2792C}"/>
                  </a:ext>
                </a:extLst>
              </p:cNvPr>
              <p:cNvSpPr txBox="1"/>
              <p:nvPr/>
            </p:nvSpPr>
            <p:spPr>
              <a:xfrm>
                <a:off x="2802322" y="3763203"/>
                <a:ext cx="18104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5CAA848-E3ED-EB53-BAAE-70E980D27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322" y="3763203"/>
                <a:ext cx="181045" cy="276999"/>
              </a:xfrm>
              <a:prstGeom prst="rect">
                <a:avLst/>
              </a:prstGeom>
              <a:blipFill>
                <a:blip r:embed="rId3"/>
                <a:stretch>
                  <a:fillRect l="-26667" r="-3333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E97F7940-CA58-2121-5E8F-E495603B5DCD}"/>
              </a:ext>
            </a:extLst>
          </p:cNvPr>
          <p:cNvCxnSpPr>
            <a:cxnSpLocks/>
            <a:stCxn id="12" idx="2"/>
            <a:endCxn id="14" idx="2"/>
          </p:cNvCxnSpPr>
          <p:nvPr/>
        </p:nvCxnSpPr>
        <p:spPr>
          <a:xfrm rot="5400000">
            <a:off x="4958741" y="1272346"/>
            <a:ext cx="701960" cy="4833752"/>
          </a:xfrm>
          <a:prstGeom prst="bentConnector3">
            <a:avLst>
              <a:gd name="adj1" fmla="val 132566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21B3ABF-F1E6-69D7-11CD-E2644F102D77}"/>
              </a:ext>
            </a:extLst>
          </p:cNvPr>
          <p:cNvCxnSpPr>
            <a:cxnSpLocks/>
          </p:cNvCxnSpPr>
          <p:nvPr/>
        </p:nvCxnSpPr>
        <p:spPr>
          <a:xfrm>
            <a:off x="964213" y="3070779"/>
            <a:ext cx="6804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D388245-F90E-CF32-6A48-0B8CE4664D21}"/>
              </a:ext>
            </a:extLst>
          </p:cNvPr>
          <p:cNvSpPr txBox="1"/>
          <p:nvPr/>
        </p:nvSpPr>
        <p:spPr>
          <a:xfrm>
            <a:off x="4052517" y="3146975"/>
            <a:ext cx="27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x</a:t>
            </a:r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B803C911-2804-59D2-22AE-6E5028AECF98}"/>
              </a:ext>
            </a:extLst>
          </p:cNvPr>
          <p:cNvCxnSpPr>
            <a:cxnSpLocks/>
            <a:endCxn id="9" idx="0"/>
          </p:cNvCxnSpPr>
          <p:nvPr/>
        </p:nvCxnSpPr>
        <p:spPr>
          <a:xfrm flipV="1">
            <a:off x="964213" y="2547936"/>
            <a:ext cx="4579649" cy="379302"/>
          </a:xfrm>
          <a:prstGeom prst="bentConnector4">
            <a:avLst>
              <a:gd name="adj1" fmla="val 10399"/>
              <a:gd name="adj2" fmla="val 261898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887A608-C75C-6B30-FA70-AB80E9BD39D1}"/>
              </a:ext>
            </a:extLst>
          </p:cNvPr>
          <p:cNvSpPr txBox="1"/>
          <p:nvPr/>
        </p:nvSpPr>
        <p:spPr>
          <a:xfrm>
            <a:off x="590079" y="2776536"/>
            <a:ext cx="34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56F471-D75A-82B5-2001-D15BA020C110}"/>
              </a:ext>
            </a:extLst>
          </p:cNvPr>
          <p:cNvSpPr txBox="1"/>
          <p:nvPr/>
        </p:nvSpPr>
        <p:spPr>
          <a:xfrm>
            <a:off x="1886298" y="3270737"/>
            <a:ext cx="175145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Calibri"/>
              </a:rPr>
              <a:t>Sequence Generator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FEA58FC-3789-9087-1D73-57506B16D041}"/>
              </a:ext>
            </a:extLst>
          </p:cNvPr>
          <p:cNvSpPr txBox="1"/>
          <p:nvPr/>
        </p:nvSpPr>
        <p:spPr>
          <a:xfrm>
            <a:off x="4052483" y="4529470"/>
            <a:ext cx="1943343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/>
              <a:t>SeqGAN Model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2171D4-B49D-3451-842C-18727B36763C}"/>
              </a:ext>
            </a:extLst>
          </p:cNvPr>
          <p:cNvSpPr txBox="1"/>
          <p:nvPr/>
        </p:nvSpPr>
        <p:spPr>
          <a:xfrm>
            <a:off x="644978" y="5013917"/>
            <a:ext cx="80297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h: real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x: data generated by Generator. </a:t>
            </a:r>
            <a:endParaRPr lang="en-US" sz="16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 the output of Discriminator as </a:t>
            </a:r>
            <a:r>
              <a:rPr lang="en-US" sz="1600" dirty="0">
                <a:solidFill>
                  <a:srgbClr val="C00000"/>
                </a:solidFill>
              </a:rPr>
              <a:t>REWARD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update generator’s parameters to improve discriminator to get the maximum reward</a:t>
            </a:r>
          </a:p>
        </p:txBody>
      </p:sp>
    </p:spTree>
    <p:extLst>
      <p:ext uri="{BB962C8B-B14F-4D97-AF65-F5344CB8AC3E}">
        <p14:creationId xmlns:p14="http://schemas.microsoft.com/office/powerpoint/2010/main" val="3229211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DDD6B-040B-9CD6-5932-FBD15B085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5943600" cy="923331"/>
          </a:xfrm>
        </p:spPr>
        <p:txBody>
          <a:bodyPr>
            <a:normAutofit/>
          </a:bodyPr>
          <a:lstStyle/>
          <a:p>
            <a:pPr algn="l"/>
            <a:r>
              <a:rPr lang="en-US" sz="3100" dirty="0">
                <a:cs typeface="Calibri"/>
              </a:rPr>
              <a:t>Understanding ChatGPT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E0448D-83CB-00F1-5AF9-AFECB7C8FFCE}"/>
              </a:ext>
            </a:extLst>
          </p:cNvPr>
          <p:cNvSpPr txBox="1"/>
          <p:nvPr/>
        </p:nvSpPr>
        <p:spPr>
          <a:xfrm>
            <a:off x="381000" y="1642017"/>
            <a:ext cx="6477000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does </a:t>
            </a:r>
            <a:r>
              <a:rPr lang="en-US" b="1" dirty="0"/>
              <a:t>D</a:t>
            </a:r>
            <a:r>
              <a:rPr lang="en-US" dirty="0"/>
              <a:t>iscriminator provide the </a:t>
            </a:r>
            <a:r>
              <a:rPr lang="en-US" sz="1800" dirty="0">
                <a:solidFill>
                  <a:srgbClr val="C00000"/>
                </a:solidFill>
              </a:rPr>
              <a:t>REWARD</a:t>
            </a:r>
            <a:r>
              <a:rPr lang="en-US" dirty="0"/>
              <a:t> for </a:t>
            </a:r>
            <a:r>
              <a:rPr lang="en-US" b="1" dirty="0"/>
              <a:t>G</a:t>
            </a:r>
            <a:r>
              <a:rPr lang="en-US" dirty="0"/>
              <a:t>enerator?</a:t>
            </a:r>
          </a:p>
          <a:p>
            <a:endParaRPr lang="en-US" dirty="0"/>
          </a:p>
          <a:p>
            <a:r>
              <a:rPr lang="en-US" dirty="0"/>
              <a:t>     e.g., </a:t>
            </a:r>
            <a:r>
              <a:rPr lang="en-US" b="1" dirty="0"/>
              <a:t>D</a:t>
            </a:r>
            <a:r>
              <a:rPr lang="en-US" dirty="0"/>
              <a:t>(“What is your name?”, “I’m Qing Wang. ”)              </a:t>
            </a:r>
            <a:r>
              <a:rPr lang="en-US" u="sng" dirty="0">
                <a:solidFill>
                  <a:schemeClr val="accent3"/>
                </a:solidFill>
              </a:rPr>
              <a:t>+ 1.0</a:t>
            </a:r>
          </a:p>
          <a:p>
            <a:r>
              <a:rPr lang="en-US" dirty="0"/>
              <a:t>     e.g., </a:t>
            </a:r>
            <a:r>
              <a:rPr lang="en-US" b="1" dirty="0"/>
              <a:t>D</a:t>
            </a:r>
            <a:r>
              <a:rPr lang="en-US" dirty="0"/>
              <a:t>(“What is your name?”, “I’m Super COOL. ”)            </a:t>
            </a:r>
            <a:r>
              <a:rPr lang="en-US" u="sng" dirty="0">
                <a:solidFill>
                  <a:schemeClr val="accent3"/>
                </a:solidFill>
              </a:rPr>
              <a:t>+ 0.8</a:t>
            </a:r>
          </a:p>
          <a:p>
            <a:r>
              <a:rPr lang="en-US" dirty="0"/>
              <a:t>     e.g., </a:t>
            </a:r>
            <a:r>
              <a:rPr lang="en-US" b="1" dirty="0"/>
              <a:t>D</a:t>
            </a:r>
            <a:r>
              <a:rPr lang="en-US" dirty="0"/>
              <a:t>(“What is your name?”, “I’m happy. ”)                       </a:t>
            </a:r>
            <a:r>
              <a:rPr lang="en-US" u="sng" dirty="0">
                <a:solidFill>
                  <a:schemeClr val="accent3"/>
                </a:solidFill>
              </a:rPr>
              <a:t>+ 0.1</a:t>
            </a:r>
          </a:p>
          <a:p>
            <a:endParaRPr lang="en-US" u="sng" dirty="0">
              <a:solidFill>
                <a:schemeClr val="accent3"/>
              </a:solidFill>
              <a:cs typeface="Calibri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     e.g.,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(“What is your name?”, “I don’t know.”)                   </a:t>
            </a:r>
            <a:r>
              <a:rPr lang="en-US" u="sng" dirty="0">
                <a:solidFill>
                  <a:schemeClr val="accent3"/>
                </a:solidFill>
                <a:cs typeface="Calibri"/>
              </a:rPr>
              <a:t>+ 0.1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5034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DDD6B-040B-9CD6-5932-FBD15B085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3" y="1"/>
            <a:ext cx="2791968" cy="1219200"/>
          </a:xfrm>
        </p:spPr>
        <p:txBody>
          <a:bodyPr>
            <a:normAutofit/>
          </a:bodyPr>
          <a:lstStyle/>
          <a:p>
            <a:r>
              <a:rPr lang="en-US" sz="3100" dirty="0">
                <a:cs typeface="Calibri"/>
              </a:rPr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B9B4E-9D93-E61E-F5A2-1185B959A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1"/>
            <a:ext cx="8153400" cy="33534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202124"/>
                </a:solidFill>
                <a:effectLst/>
              </a:rPr>
              <a:t>Generative</a:t>
            </a:r>
            <a:r>
              <a:rPr lang="en-US" sz="2400" b="0" i="0" dirty="0">
                <a:solidFill>
                  <a:srgbClr val="202124"/>
                </a:solidFill>
                <a:effectLst/>
              </a:rPr>
              <a:t> models can generate new data instances.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202124"/>
                </a:solidFill>
                <a:effectLst/>
              </a:rPr>
              <a:t>Discriminative</a:t>
            </a:r>
            <a:r>
              <a:rPr lang="en-US" sz="2400" b="0" i="0" dirty="0">
                <a:solidFill>
                  <a:srgbClr val="202124"/>
                </a:solidFill>
                <a:effectLst/>
              </a:rPr>
              <a:t> models discriminate between different kinds of data instances.</a:t>
            </a:r>
          </a:p>
          <a:p>
            <a:pPr marL="457200" lvl="1" indent="0">
              <a:buNone/>
            </a:pPr>
            <a:endParaRPr lang="en-US" sz="1600" dirty="0">
              <a:solidFill>
                <a:schemeClr val="tx1"/>
              </a:solidFill>
              <a:cs typeface="Calibri"/>
            </a:endParaRPr>
          </a:p>
          <a:p>
            <a:pPr lvl="2"/>
            <a:endParaRPr lang="en-US" sz="1600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7" name="Picture 6" descr="A picture containing diagram, line, font, text&#10;&#10;Description automatically generated">
            <a:extLst>
              <a:ext uri="{FF2B5EF4-FFF2-40B4-BE49-F238E27FC236}">
                <a16:creationId xmlns:a16="http://schemas.microsoft.com/office/drawing/2014/main" id="{DDFEAC24-E128-6108-3E8D-71E95909D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958733"/>
            <a:ext cx="5181600" cy="27934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CA339F-64DD-EE8C-B234-21E8D21BFDD0}"/>
              </a:ext>
            </a:extLst>
          </p:cNvPr>
          <p:cNvSpPr txBox="1"/>
          <p:nvPr/>
        </p:nvSpPr>
        <p:spPr>
          <a:xfrm>
            <a:off x="1675513" y="5747731"/>
            <a:ext cx="564943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/>
              <a:t>Discriminative Model and Generative Model of Handwritten Digits</a:t>
            </a:r>
          </a:p>
        </p:txBody>
      </p:sp>
    </p:spTree>
    <p:extLst>
      <p:ext uri="{BB962C8B-B14F-4D97-AF65-F5344CB8AC3E}">
        <p14:creationId xmlns:p14="http://schemas.microsoft.com/office/powerpoint/2010/main" val="3170468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930</Words>
  <Application>Microsoft Macintosh PowerPoint</Application>
  <PresentationFormat>On-screen Show (4:3)</PresentationFormat>
  <Paragraphs>100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Google Sans</vt:lpstr>
      <vt:lpstr>Arial</vt:lpstr>
      <vt:lpstr>Calibri</vt:lpstr>
      <vt:lpstr>Cambria Math</vt:lpstr>
      <vt:lpstr>Helvetica Neue</vt:lpstr>
      <vt:lpstr>Roboto</vt:lpstr>
      <vt:lpstr>Wingdings</vt:lpstr>
      <vt:lpstr>Office Theme</vt:lpstr>
      <vt:lpstr>             Generative AI ...  </vt:lpstr>
      <vt:lpstr>Discriminative models vs Generative models</vt:lpstr>
      <vt:lpstr>Discriminative models vs Generative models</vt:lpstr>
      <vt:lpstr>Generative AI Models Are Hard </vt:lpstr>
      <vt:lpstr>Generative AI Models Are Hard</vt:lpstr>
      <vt:lpstr>ChatGPT AI Bots Conversation</vt:lpstr>
      <vt:lpstr>Understanding ChatGPT</vt:lpstr>
      <vt:lpstr>Understanding ChatGPT</vt:lpstr>
      <vt:lpstr>TAKEAWAY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Generative AI</dc:title>
  <dc:creator/>
  <cp:lastModifiedBy/>
  <cp:revision>92</cp:revision>
  <dcterms:created xsi:type="dcterms:W3CDTF">2012-08-24T00:53:15Z</dcterms:created>
  <dcterms:modified xsi:type="dcterms:W3CDTF">2023-06-02T22:12:29Z</dcterms:modified>
</cp:coreProperties>
</file>